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304" r:id="rId2"/>
    <p:sldId id="306" r:id="rId3"/>
    <p:sldId id="343" r:id="rId4"/>
    <p:sldId id="354" r:id="rId5"/>
    <p:sldId id="353" r:id="rId6"/>
    <p:sldId id="349" r:id="rId7"/>
    <p:sldId id="363" r:id="rId8"/>
    <p:sldId id="367" r:id="rId9"/>
    <p:sldId id="364" r:id="rId10"/>
    <p:sldId id="365" r:id="rId11"/>
    <p:sldId id="366" r:id="rId12"/>
    <p:sldId id="341" r:id="rId13"/>
    <p:sldId id="345" r:id="rId14"/>
    <p:sldId id="344" r:id="rId15"/>
    <p:sldId id="346" r:id="rId16"/>
    <p:sldId id="347" r:id="rId17"/>
    <p:sldId id="348" r:id="rId18"/>
    <p:sldId id="350" r:id="rId19"/>
    <p:sldId id="305" r:id="rId20"/>
    <p:sldId id="368" r:id="rId21"/>
    <p:sldId id="362" r:id="rId22"/>
    <p:sldId id="355" r:id="rId23"/>
    <p:sldId id="356" r:id="rId24"/>
    <p:sldId id="370" r:id="rId25"/>
    <p:sldId id="372" r:id="rId26"/>
    <p:sldId id="357" r:id="rId27"/>
    <p:sldId id="369" r:id="rId28"/>
    <p:sldId id="371" r:id="rId29"/>
    <p:sldId id="382" r:id="rId30"/>
    <p:sldId id="358" r:id="rId31"/>
    <p:sldId id="359" r:id="rId32"/>
    <p:sldId id="377" r:id="rId33"/>
    <p:sldId id="373" r:id="rId34"/>
    <p:sldId id="383" r:id="rId35"/>
    <p:sldId id="374" r:id="rId36"/>
    <p:sldId id="378" r:id="rId37"/>
    <p:sldId id="379" r:id="rId38"/>
    <p:sldId id="380" r:id="rId39"/>
    <p:sldId id="381" r:id="rId40"/>
    <p:sldId id="386" r:id="rId41"/>
    <p:sldId id="375" r:id="rId42"/>
    <p:sldId id="384" r:id="rId43"/>
    <p:sldId id="387" r:id="rId44"/>
    <p:sldId id="388" r:id="rId45"/>
    <p:sldId id="38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9-03T06:12:03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4167 13717 0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2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1A6374A-6585-475D-8B44-A94A92566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813B53E-8359-4F51-AEF9-A5A59443A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BF33EF0-C507-42A7-BF83-67F3C1836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C632D-D2F6-4CAA-AE1F-3AAC2C2D48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08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3.gstatic.com/images?q=tbn:ANd9GcSnuyqGO-iBOzwy6VMRJp_qlTos5EEAgBQ0QyOgMKPOBXVAhQFC4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09403C89-B46E-472F-BBFC-1080010B0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314" y="4126193"/>
            <a:ext cx="90237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</a:t>
            </a:r>
            <a:r>
              <a:rPr lang="fr-FR" altLang="fr-FR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ssociation des </a:t>
            </a:r>
            <a:r>
              <a:rPr lang="fr-FR" altLang="fr-FR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M</a:t>
            </a:r>
            <a:r>
              <a:rPr lang="fr-FR" altLang="fr-FR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usulmans de </a:t>
            </a:r>
            <a:r>
              <a:rPr lang="fr-FR" altLang="fr-FR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fr-FR" altLang="fr-FR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ontrexéville &amp; ses </a:t>
            </a:r>
            <a:r>
              <a:rPr lang="fr-FR" altLang="fr-FR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fr-FR" altLang="fr-FR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nvirons</a:t>
            </a:r>
          </a:p>
          <a:p>
            <a:pPr algn="ctr" eaLnBrk="1" hangingPunct="1"/>
            <a:r>
              <a:rPr lang="fr-FR" altLang="fr-FR" sz="2800" dirty="0">
                <a:cs typeface="Times New Roman" panose="02020603050405020304" pitchFamily="18" charset="0"/>
              </a:rPr>
              <a:t> </a:t>
            </a:r>
            <a:endParaRPr lang="fr-FR" alt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ar-SA" alt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الجمعية الاسلامية </a:t>
            </a:r>
            <a:r>
              <a:rPr lang="ar-SA" altLang="fr-FR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مسجد التوبة</a:t>
            </a:r>
            <a:r>
              <a:rPr lang="ar-SA" alt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alt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مدينة كنطركسفيل وضواحيها</a:t>
            </a:r>
            <a:endParaRPr lang="fr-FR" altLang="fr-FR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EE2DB88E-654D-4679-B028-7ED97943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60" y="855503"/>
            <a:ext cx="2616079" cy="2721078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568DB2-F154-401C-A7A0-192CE7C7505B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effectLst/>
              </a:rPr>
              <a:t> 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1" y="1228759"/>
            <a:ext cx="11281817" cy="440048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fr-FR" sz="2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 Mosquée doit être un points centrale de la communauté musulmane, un lieu accueillant pour tous.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9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6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4" y="1779605"/>
            <a:ext cx="10310191" cy="3298789"/>
          </a:xfrm>
        </p:spPr>
        <p:txBody>
          <a:bodyPr>
            <a:noAutofit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fr-FR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L'agrandissement de notre mosquée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fr-FR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 permettra également </a:t>
            </a:r>
            <a:r>
              <a:rPr lang="fr-FR" sz="5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inch'Allah : </a:t>
            </a:r>
            <a:endParaRPr lang="fr-FR" sz="4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4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4" y="1399257"/>
            <a:ext cx="10548731" cy="4059485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endParaRPr lang="fr-FR" sz="1100" dirty="0">
              <a:latin typeface="Comic Sans MS" panose="030F0702030302020204" pitchFamily="66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fr-FR" sz="2800" dirty="0">
                <a:latin typeface="Comic Sans MS" panose="030F0702030302020204" pitchFamily="66" charset="0"/>
              </a:rPr>
              <a:t>   </a:t>
            </a:r>
            <a:r>
              <a:rPr lang="fr-FR" sz="4400" dirty="0">
                <a:latin typeface="Comic Sans MS" panose="030F0702030302020204" pitchFamily="66" charset="0"/>
              </a:rPr>
              <a:t>De doubler la surface de prière pour     les Femmes ! </a:t>
            </a:r>
            <a:endParaRPr lang="fr-FR" sz="4000" dirty="0"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3200" dirty="0"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fr-FR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Rappel</a:t>
            </a:r>
            <a:r>
              <a:rPr lang="fr-F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: La salle des femmes actuelle  mesure 22 m2  !!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931" y="581083"/>
            <a:ext cx="9992138" cy="5695834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Ecole</a:t>
            </a:r>
            <a:r>
              <a:rPr lang="fr-FR" sz="4000" dirty="0">
                <a:latin typeface="Comic Sans MS" panose="030F0702030302020204" pitchFamily="66" charset="0"/>
              </a:rPr>
              <a:t> :  Normaliser les classes 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fr-FR" sz="4000" dirty="0">
                <a:latin typeface="Comic Sans MS" panose="030F0702030302020204" pitchFamily="66" charset="0"/>
              </a:rPr>
              <a:t> ( Sécurité, mode de vie, ...)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</a:t>
            </a:r>
            <a:r>
              <a:rPr lang="fr-FR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Rappel : </a:t>
            </a:r>
            <a:r>
              <a:rPr lang="fr-FR" sz="3000" u="sng" dirty="0">
                <a:latin typeface="Comic Sans MS" panose="030F0702030302020204" pitchFamily="66" charset="0"/>
              </a:rPr>
              <a:t>Actuellement</a:t>
            </a:r>
            <a:r>
              <a:rPr lang="fr-FR" sz="3000" dirty="0">
                <a:latin typeface="Comic Sans MS" panose="030F0702030302020204" pitchFamily="66" charset="0"/>
              </a:rPr>
              <a:t> </a:t>
            </a:r>
            <a:r>
              <a:rPr lang="fr-FR" sz="2600" dirty="0">
                <a:latin typeface="Comic Sans MS" panose="030F0702030302020204" pitchFamily="66" charset="0"/>
              </a:rPr>
              <a:t>5 classes le dimanche 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600" dirty="0">
                <a:latin typeface="Comic Sans MS" panose="030F0702030302020204" pitchFamily="66" charset="0"/>
              </a:rPr>
              <a:t>2017 : </a:t>
            </a:r>
            <a:r>
              <a:rPr lang="fr-FR" sz="2600" b="1" dirty="0">
                <a:latin typeface="Comic Sans MS" panose="030F0702030302020204" pitchFamily="66" charset="0"/>
              </a:rPr>
              <a:t>27</a:t>
            </a:r>
            <a:r>
              <a:rPr lang="fr-FR" sz="2600" dirty="0">
                <a:latin typeface="Comic Sans MS" panose="030F0702030302020204" pitchFamily="66" charset="0"/>
              </a:rPr>
              <a:t> élèves</a:t>
            </a: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2018 : </a:t>
            </a:r>
            <a:r>
              <a:rPr lang="fr-FR" sz="2600" b="1" dirty="0">
                <a:solidFill>
                  <a:schemeClr val="tx2"/>
                </a:solidFill>
                <a:latin typeface="Comic Sans MS" panose="030F0702030302020204" pitchFamily="66" charset="0"/>
              </a:rPr>
              <a:t>42</a:t>
            </a: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 élèves 	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2019 : </a:t>
            </a:r>
            <a:r>
              <a:rPr lang="fr-FR" sz="3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62</a:t>
            </a:r>
            <a:r>
              <a:rPr lang="fr-FR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 élèves </a:t>
            </a: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2020 : ?	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2021 : ? 	</a:t>
            </a:r>
          </a:p>
          <a:p>
            <a:pPr lvl="3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Etc. </a:t>
            </a:r>
            <a:r>
              <a:rPr lang="fr-FR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…</a:t>
            </a:r>
            <a:r>
              <a:rPr lang="fr-FR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29" y="1605268"/>
            <a:ext cx="10399342" cy="36474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fr-FR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ADOLESCENT(e)S </a:t>
            </a:r>
            <a:r>
              <a:rPr lang="fr-FR" sz="3600" dirty="0">
                <a:latin typeface="Comic Sans MS" panose="030F0702030302020204" pitchFamily="66" charset="0"/>
              </a:rPr>
              <a:t>: 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10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Etablir un projet d'enseignement pour          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4000" dirty="0">
                <a:latin typeface="Comic Sans MS" panose="030F0702030302020204" pitchFamily="66" charset="0"/>
              </a:rPr>
              <a:t>     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les ados</a:t>
            </a:r>
            <a:endParaRPr lang="fr-F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60" y="892913"/>
            <a:ext cx="11374280" cy="5072174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fr-FR" sz="3600" dirty="0">
                <a:latin typeface="Comic Sans MS" panose="030F0702030302020204" pitchFamily="66" charset="0"/>
              </a:rPr>
              <a:t>     </a:t>
            </a:r>
            <a:r>
              <a:rPr lang="fr-FR" sz="4000" dirty="0">
                <a:latin typeface="Comic Sans MS" panose="030F0702030302020204" pitchFamily="66" charset="0"/>
              </a:rPr>
              <a:t>Avoir</a:t>
            </a:r>
            <a:r>
              <a:rPr lang="fr-F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>
                <a:latin typeface="Comic Sans MS" panose="030F0702030302020204" pitchFamily="66" charset="0"/>
              </a:rPr>
              <a:t>u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n </a:t>
            </a:r>
            <a:r>
              <a:rPr lang="fr-FR" sz="4000" dirty="0">
                <a:latin typeface="Comic Sans MS" panose="030F0702030302020204" pitchFamily="66" charset="0"/>
              </a:rPr>
              <a:t>espace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suffisant pour </a:t>
            </a:r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créer des   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évènements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tel que : </a:t>
            </a: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Les prières de l’ Aïd el Fitr &amp; Aïd al adha </a:t>
            </a: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Les célébrations des baptêmes  		</a:t>
            </a: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Les conférences		</a:t>
            </a: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Etc. …</a:t>
            </a:r>
            <a:r>
              <a:rPr lang="fr-FR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88" y="1725743"/>
            <a:ext cx="10496023" cy="340651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fr-FR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Ne plus avoir le problème de mixité pendant les conférences ( Notamment pendant les repas !)</a:t>
            </a:r>
          </a:p>
          <a:p>
            <a:pPr algn="ctr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79" y="1389766"/>
            <a:ext cx="11355908" cy="4838756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Créer un espace de garderie </a:t>
            </a:r>
            <a:r>
              <a:rPr lang="fr-FR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pendant les conférences !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600" dirty="0">
              <a:solidFill>
                <a:schemeClr val="tx1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36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Pour éviter les problèmes de chahuts pendant les conférences (enfants)</a:t>
            </a:r>
          </a:p>
          <a:p>
            <a:pPr marL="914400" lvl="2" indent="0">
              <a:buClr>
                <a:srgbClr val="0070C0"/>
              </a:buClr>
              <a:buNone/>
            </a:pPr>
            <a:endParaRPr lang="fr-FR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2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pour que les parents puissent profiter des services sans soucier de leurs enfants !</a:t>
            </a: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1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86" y="1783218"/>
            <a:ext cx="10726428" cy="3291564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endParaRPr lang="fr-FR" sz="32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fr-FR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sz="4800" dirty="0">
                <a:solidFill>
                  <a:srgbClr val="FFC000"/>
                </a:solidFill>
                <a:latin typeface="Comic Sans MS" panose="030F0702030302020204" pitchFamily="66" charset="0"/>
              </a:rPr>
              <a:t>Un agrandissement pour vivre sa foi dans la </a:t>
            </a:r>
            <a:r>
              <a:rPr lang="fr-FR" sz="4800" u="sng" dirty="0">
                <a:solidFill>
                  <a:srgbClr val="FFC000"/>
                </a:solidFill>
                <a:latin typeface="Comic Sans MS" panose="030F0702030302020204" pitchFamily="66" charset="0"/>
              </a:rPr>
              <a:t>sérénité </a:t>
            </a:r>
            <a:r>
              <a:rPr lang="fr-FR" sz="4800" dirty="0">
                <a:solidFill>
                  <a:srgbClr val="FFC000"/>
                </a:solidFill>
                <a:latin typeface="Comic Sans MS" panose="030F0702030302020204" pitchFamily="66" charset="0"/>
              </a:rPr>
              <a:t>et dans la </a:t>
            </a:r>
            <a:r>
              <a:rPr lang="fr-FR" sz="4800" u="sng" dirty="0">
                <a:solidFill>
                  <a:srgbClr val="FFC000"/>
                </a:solidFill>
                <a:latin typeface="Comic Sans MS" panose="030F0702030302020204" pitchFamily="66" charset="0"/>
              </a:rPr>
              <a:t>dignité</a:t>
            </a:r>
            <a:r>
              <a:rPr lang="fr-FR" sz="4400" dirty="0">
                <a:solidFill>
                  <a:srgbClr val="FFC000"/>
                </a:solidFill>
                <a:latin typeface="Comic Sans MS" panose="030F0702030302020204" pitchFamily="66" charset="0"/>
              </a:rPr>
              <a:t>	</a:t>
            </a:r>
            <a:r>
              <a:rPr lang="fr-FR" sz="300" dirty="0">
                <a:solidFill>
                  <a:srgbClr val="FFC000"/>
                </a:solidFill>
                <a:latin typeface="Comic Sans MS" panose="030F0702030302020204" pitchFamily="66" charset="0"/>
              </a:rPr>
              <a:t>	</a:t>
            </a: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FB647F8-D844-4006-9279-E7B13C29C53F}"/>
              </a:ext>
            </a:extLst>
          </p:cNvPr>
          <p:cNvSpPr txBox="1">
            <a:spLocks/>
          </p:cNvSpPr>
          <p:nvPr/>
        </p:nvSpPr>
        <p:spPr>
          <a:xfrm>
            <a:off x="506896" y="1381939"/>
            <a:ext cx="10939669" cy="2530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70C0"/>
              </a:buClr>
              <a:buNone/>
            </a:pPr>
            <a:r>
              <a:rPr lang="fr-FR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Voila quelques raisons pour lesquelles </a:t>
            </a:r>
            <a:r>
              <a:rPr lang="fr-FR" sz="4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nous</a:t>
            </a:r>
            <a:r>
              <a:rPr lang="fr-FR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souhaitons </a:t>
            </a:r>
            <a:r>
              <a:rPr lang="fr-FR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agrandir notre mosquée </a:t>
            </a:r>
          </a:p>
          <a:p>
            <a:pPr marL="0" indent="0" algn="ctr">
              <a:buClr>
                <a:srgbClr val="0070C0"/>
              </a:buClr>
              <a:buNone/>
            </a:pPr>
            <a:r>
              <a:rPr lang="fr-FR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Bihidni’ALLAH</a:t>
            </a:r>
            <a:endParaRPr lang="fr-FR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Font typeface="Wingdings 3" charset="2"/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F677999-DDBB-41A3-915D-DE0065979C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20964" y="3972850"/>
            <a:ext cx="9918583" cy="12414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ar-SA" altLang="fr-FR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السلام</a:t>
            </a:r>
            <a:r>
              <a:rPr lang="ar-MA" altLang="fr-FR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عليكم ورحمة الله وبركاته</a:t>
            </a:r>
            <a:endParaRPr lang="fr-FR" altLang="fr-FR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5" descr="Résultat de recherche d'images pour &quot;bismi allah&quot;">
            <a:extLst>
              <a:ext uri="{FF2B5EF4-FFF2-40B4-BE49-F238E27FC236}">
                <a16:creationId xmlns:a16="http://schemas.microsoft.com/office/drawing/2014/main" id="{6AEA9CB3-E6B9-4FEF-A494-F43B4641E6CA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5136" y="1172283"/>
            <a:ext cx="8301726" cy="1241425"/>
          </a:xfrm>
          <a:noFill/>
          <a:ln w="38100">
            <a:solidFill>
              <a:srgbClr val="FF000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191AD6A-DC2B-4F82-BF99-AC4D24ACD5D1}"/>
                  </a:ext>
                </a:extLst>
              </p14:cNvPr>
              <p14:cNvContentPartPr/>
              <p14:nvPr/>
            </p14:nvContentPartPr>
            <p14:xfrm>
              <a:off x="1500120" y="4938120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191AD6A-DC2B-4F82-BF99-AC4D24ACD5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0760" y="49287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8047D442-E7EA-46B5-A421-299FF048F286}"/>
              </a:ext>
            </a:extLst>
          </p:cNvPr>
          <p:cNvSpPr txBox="1"/>
          <p:nvPr/>
        </p:nvSpPr>
        <p:spPr>
          <a:xfrm>
            <a:off x="2481088" y="3075057"/>
            <a:ext cx="776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Chers frères , chères sœurs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D5EC9-7FE5-4151-96EB-C07372EA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583096"/>
            <a:ext cx="10747513" cy="5221356"/>
          </a:xfrm>
        </p:spPr>
        <p:txBody>
          <a:bodyPr>
            <a:normAutofit/>
          </a:bodyPr>
          <a:lstStyle/>
          <a:p>
            <a:r>
              <a:rPr lang="fr-FR" sz="4800" b="0" dirty="0">
                <a:effectLst/>
                <a:latin typeface="Comic Sans MS" panose="030F0702030302020204" pitchFamily="66" charset="0"/>
              </a:rPr>
              <a:t>Voici maintenant </a:t>
            </a:r>
            <a:br>
              <a:rPr lang="fr-FR" sz="4800" b="0" dirty="0">
                <a:effectLst/>
                <a:latin typeface="Comic Sans MS" panose="030F0702030302020204" pitchFamily="66" charset="0"/>
              </a:rPr>
            </a:br>
            <a:r>
              <a:rPr lang="fr-FR" sz="4800" b="0" dirty="0">
                <a:effectLst/>
                <a:latin typeface="Comic Sans MS" panose="030F0702030302020204" pitchFamily="66" charset="0"/>
              </a:rPr>
              <a:t>Les plans de                               la future extension      INCH’ALLAH</a:t>
            </a:r>
          </a:p>
        </p:txBody>
      </p:sp>
    </p:spTree>
    <p:extLst>
      <p:ext uri="{BB962C8B-B14F-4D97-AF65-F5344CB8AC3E}">
        <p14:creationId xmlns:p14="http://schemas.microsoft.com/office/powerpoint/2010/main" val="31368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8D9455-5E95-47A1-818C-CC5E4E2E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238539"/>
            <a:ext cx="11754678" cy="637429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9301C-21C4-4E85-BF19-4F8A42CD1C02}"/>
              </a:ext>
            </a:extLst>
          </p:cNvPr>
          <p:cNvSpPr/>
          <p:nvPr/>
        </p:nvSpPr>
        <p:spPr>
          <a:xfrm rot="2539037">
            <a:off x="2761448" y="4304971"/>
            <a:ext cx="3102328" cy="13550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BA58CE-CD1C-4A9E-98C6-DC33C9320EF9}"/>
              </a:ext>
            </a:extLst>
          </p:cNvPr>
          <p:cNvSpPr/>
          <p:nvPr/>
        </p:nvSpPr>
        <p:spPr>
          <a:xfrm rot="2417107">
            <a:off x="3288206" y="4191976"/>
            <a:ext cx="23271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Extension</a:t>
            </a:r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5AAED4E-24EC-4498-9457-53A4B9BF5B8A}"/>
              </a:ext>
            </a:extLst>
          </p:cNvPr>
          <p:cNvSpPr/>
          <p:nvPr/>
        </p:nvSpPr>
        <p:spPr>
          <a:xfrm rot="8025911">
            <a:off x="4185797" y="3179571"/>
            <a:ext cx="790385" cy="128352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0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DF351D-7610-4EB9-9D69-B92E69A19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052D140-E9AE-42D7-B7E0-07FEC8D2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9DBF555-C886-4D2E-BD85-EBC0AD00F790}"/>
              </a:ext>
            </a:extLst>
          </p:cNvPr>
          <p:cNvSpPr/>
          <p:nvPr/>
        </p:nvSpPr>
        <p:spPr>
          <a:xfrm>
            <a:off x="-609600" y="622853"/>
            <a:ext cx="8136836" cy="6453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0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16ABBC-CC88-45EA-961C-31812BA8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95" y="1151302"/>
            <a:ext cx="6321610" cy="45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DB5ECB-DF37-4972-ADCA-90B91E0E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2" y="288338"/>
            <a:ext cx="7898296" cy="62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3CFD49-CD5C-4966-B278-7937D076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9"/>
            <a:ext cx="12192000" cy="681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A65ABC-7DC5-491D-BF94-48F507641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3437E3-2E0F-4981-AA74-5525FEC7A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B6FB4D-BB28-4C6D-9B0E-2404F66F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09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28F7E9-EDAB-4067-9DCD-A3AA3F22839B}"/>
              </a:ext>
            </a:extLst>
          </p:cNvPr>
          <p:cNvSpPr txBox="1"/>
          <p:nvPr/>
        </p:nvSpPr>
        <p:spPr>
          <a:xfrm>
            <a:off x="11105322" y="638265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AMCE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B05D6690-05E7-4942-AE40-5FE5447C1AD2}"/>
              </a:ext>
            </a:extLst>
          </p:cNvPr>
          <p:cNvSpPr/>
          <p:nvPr/>
        </p:nvSpPr>
        <p:spPr>
          <a:xfrm rot="1221155">
            <a:off x="62015" y="746804"/>
            <a:ext cx="2828867" cy="1575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03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080A857-95D4-493B-9884-E914661FC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374" y="1829004"/>
            <a:ext cx="10348183" cy="2618305"/>
          </a:xfrm>
        </p:spPr>
        <p:txBody>
          <a:bodyPr>
            <a:normAutofit fontScale="92500"/>
          </a:bodyPr>
          <a:lstStyle/>
          <a:p>
            <a:pPr lvl="4" algn="l">
              <a:buClr>
                <a:schemeClr val="accent2">
                  <a:lumMod val="50000"/>
                </a:schemeClr>
              </a:buClr>
            </a:pPr>
            <a:r>
              <a:rPr 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</a:t>
            </a:r>
            <a:r>
              <a:rPr lang="fr-FR" sz="4300" dirty="0">
                <a:solidFill>
                  <a:schemeClr val="tx1"/>
                </a:solidFill>
                <a:latin typeface="Comic Sans MS" panose="030F0702030302020204" pitchFamily="66" charset="0"/>
              </a:rPr>
              <a:t>Présentation du projet</a:t>
            </a:r>
          </a:p>
          <a:p>
            <a:pPr lvl="3">
              <a:buClr>
                <a:schemeClr val="accent2">
                  <a:lumMod val="50000"/>
                </a:schemeClr>
              </a:buClr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fr-FR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fr-FR" sz="4300" dirty="0">
                <a:solidFill>
                  <a:srgbClr val="FF0000"/>
                </a:solidFill>
                <a:latin typeface="Comic Sans MS" panose="030F0702030302020204" pitchFamily="66" charset="0"/>
              </a:rPr>
              <a:t>« l’extension de la mosquée Attawba » </a:t>
            </a:r>
            <a:endParaRPr lang="fr-FR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fr-FR" sz="3600" dirty="0"/>
          </a:p>
        </p:txBody>
      </p:sp>
      <p:pic>
        <p:nvPicPr>
          <p:cNvPr id="2" name="&amp;quot; لا إله إلا الله &amp;quot; مشاري العفاسي - روسيا 2012 الشيشان">
            <a:hlinkClick r:id="" action="ppaction://media"/>
            <a:extLst>
              <a:ext uri="{FF2B5EF4-FFF2-40B4-BE49-F238E27FC236}">
                <a16:creationId xmlns:a16="http://schemas.microsoft.com/office/drawing/2014/main" id="{93C0AEFA-A406-474E-A73F-6C5E960B8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374" y="420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EB5D205-8FC7-41DC-863C-8B6B3502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8EF41B-7020-49A2-B3A8-457C38BF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DCBE9E-431F-47AC-BBA6-78D83D2C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CC8CF0-3B73-474D-B522-5684CF9CCA6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2609" y="808383"/>
            <a:ext cx="10349947" cy="262061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4000" dirty="0">
                <a:effectLst/>
              </a:rPr>
              <a:t>D'après Othmane (qu'Allah l'agrée), le Prophète ‎</a:t>
            </a:r>
            <a:r>
              <a:rPr lang="ar-AE" sz="4000" dirty="0">
                <a:effectLst/>
              </a:rPr>
              <a:t>ﷺ </a:t>
            </a:r>
            <a:r>
              <a:rPr lang="fr-FR" sz="4000" dirty="0">
                <a:effectLst/>
              </a:rPr>
              <a:t>a dit: </a:t>
            </a:r>
          </a:p>
          <a:p>
            <a:pPr marL="0" indent="0">
              <a:buNone/>
            </a:pPr>
            <a:r>
              <a:rPr lang="fr-FR" sz="4000" dirty="0">
                <a:effectLst/>
              </a:rPr>
              <a:t>« </a:t>
            </a:r>
            <a:r>
              <a:rPr lang="fr-FR" sz="4000" b="1" dirty="0">
                <a:solidFill>
                  <a:srgbClr val="00B050"/>
                </a:solidFill>
                <a:effectLst/>
              </a:rPr>
              <a:t>Celui qui construit une mosquée pour Allah, Allah lui construit son équivalent dans le paradis</a:t>
            </a:r>
            <a:r>
              <a:rPr lang="fr-FR" sz="4000" dirty="0">
                <a:effectLst/>
              </a:rPr>
              <a:t> ». (Rapporté par Mouslim dans son </a:t>
            </a:r>
            <a:r>
              <a:rPr lang="fr-FR" sz="4000" dirty="0" err="1">
                <a:effectLst/>
              </a:rPr>
              <a:t>Sahih</a:t>
            </a:r>
            <a:r>
              <a:rPr lang="fr-FR" sz="4000" dirty="0">
                <a:effectLst/>
              </a:rPr>
              <a:t> n°533).</a:t>
            </a: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90F9B5-E0E9-4899-B1A0-59B9F87AC451}"/>
              </a:ext>
            </a:extLst>
          </p:cNvPr>
          <p:cNvSpPr txBox="1"/>
          <p:nvPr/>
        </p:nvSpPr>
        <p:spPr>
          <a:xfrm>
            <a:off x="1179443" y="3429000"/>
            <a:ext cx="10535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0" i="0" dirty="0">
                <a:effectLst/>
                <a:latin typeface="Arial" panose="020B0604020202020204" pitchFamily="34" charset="0"/>
              </a:rPr>
              <a:t>عن عثمان بن عفان رضي الله عنه قال رسول الله صلى الله عليه و سلم </a:t>
            </a:r>
            <a:r>
              <a:rPr lang="ar-AE" sz="4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ar-AE" sz="54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من بنى مسجدا لله بنى الله له في الجنة مثله</a:t>
            </a:r>
            <a:br>
              <a:rPr lang="ar-AE" sz="4800" dirty="0"/>
            </a:br>
            <a:r>
              <a:rPr lang="ar-AE" sz="3600" b="0" i="0" dirty="0">
                <a:effectLst/>
                <a:latin typeface="Arial" panose="020B0604020202020204" pitchFamily="34" charset="0"/>
              </a:rPr>
              <a:t>(رواه مسلم في صحيحه رقم ٥٣٣)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25641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CC8CF0-3B73-474D-B522-5684CF9CCA6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20813" y="1628436"/>
            <a:ext cx="10750374" cy="360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2800" dirty="0">
              <a:effectLst/>
            </a:endParaRPr>
          </a:p>
          <a:p>
            <a:pPr marL="0" indent="0">
              <a:buNone/>
            </a:pPr>
            <a:endParaRPr lang="fr-FR" sz="2800" dirty="0">
              <a:effectLst/>
            </a:endParaRPr>
          </a:p>
          <a:p>
            <a:pPr marL="0" indent="0">
              <a:buNone/>
            </a:pPr>
            <a:r>
              <a:rPr lang="fr-FR" sz="2800" dirty="0">
                <a:effectLst/>
              </a:rPr>
              <a:t>Au nom d'Allah, le Tout Miséricordieux, le Très Miséricordieux.</a:t>
            </a:r>
          </a:p>
          <a:p>
            <a:pPr marL="0" indent="0">
              <a:buNone/>
            </a:pPr>
            <a:r>
              <a:rPr lang="fr-FR" sz="3600" dirty="0">
                <a:effectLst/>
              </a:rPr>
              <a:t>« </a:t>
            </a:r>
            <a:r>
              <a:rPr lang="fr-FR" sz="3600" b="1" dirty="0">
                <a:solidFill>
                  <a:srgbClr val="00B050"/>
                </a:solidFill>
                <a:effectLst/>
              </a:rPr>
              <a:t>Tout bien que vous avancez, vous le trouverez auprès d'Allah, meilleur et en plus grande récompense</a:t>
            </a:r>
            <a:r>
              <a:rPr lang="fr-FR" sz="3600" dirty="0">
                <a:effectLst/>
              </a:rPr>
              <a:t> (Verset 20, S.73) »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31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ECB60-6A45-49CF-A21B-AE82AC59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42" y="2697956"/>
            <a:ext cx="10390716" cy="1462087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B050"/>
                </a:solidFill>
              </a:rPr>
              <a:t>Comment aidez votre mosquée !</a:t>
            </a:r>
          </a:p>
        </p:txBody>
      </p:sp>
    </p:spTree>
    <p:extLst>
      <p:ext uri="{BB962C8B-B14F-4D97-AF65-F5344CB8AC3E}">
        <p14:creationId xmlns:p14="http://schemas.microsoft.com/office/powerpoint/2010/main" val="31227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ECB60-6A45-49CF-A21B-AE82AC59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42" y="1749287"/>
            <a:ext cx="10390716" cy="4200939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B050"/>
                </a:solidFill>
                <a:effectLst/>
              </a:rPr>
              <a:t>En adressant un chèque à l'ordre de </a:t>
            </a:r>
            <a:r>
              <a:rPr lang="fr-FR" sz="4000" dirty="0">
                <a:solidFill>
                  <a:srgbClr val="00B050"/>
                </a:solidFill>
                <a:effectLst/>
              </a:rPr>
              <a:t>« </a:t>
            </a:r>
            <a:r>
              <a:rPr lang="fr-FR" sz="4000" dirty="0">
                <a:solidFill>
                  <a:srgbClr val="00B0F0"/>
                </a:solidFill>
                <a:effectLst/>
              </a:rPr>
              <a:t>AMCE</a:t>
            </a:r>
            <a:r>
              <a:rPr lang="fr-FR" sz="4000" dirty="0">
                <a:solidFill>
                  <a:srgbClr val="00B050"/>
                </a:solidFill>
                <a:effectLst/>
              </a:rPr>
              <a:t> »</a:t>
            </a:r>
            <a:br>
              <a:rPr lang="fr-FR" sz="4000" dirty="0">
                <a:effectLst/>
              </a:rPr>
            </a:br>
            <a:r>
              <a:rPr lang="fr-FR" sz="4000" dirty="0">
                <a:solidFill>
                  <a:srgbClr val="00B0F0"/>
                </a:solidFill>
                <a:effectLst/>
              </a:rPr>
              <a:t>AMCE, 71 route d'Outrancourt 88140 Contrexéville</a:t>
            </a:r>
            <a:endParaRPr lang="fr-FR" sz="4800" dirty="0">
              <a:solidFill>
                <a:srgbClr val="00B0F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F34D2B-7BCC-4B7F-A891-CE8198B7093F}"/>
              </a:ext>
            </a:extLst>
          </p:cNvPr>
          <p:cNvSpPr txBox="1"/>
          <p:nvPr/>
        </p:nvSpPr>
        <p:spPr>
          <a:xfrm>
            <a:off x="1166190" y="1934818"/>
            <a:ext cx="311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Soit : </a:t>
            </a:r>
          </a:p>
        </p:txBody>
      </p:sp>
    </p:spTree>
    <p:extLst>
      <p:ext uri="{BB962C8B-B14F-4D97-AF65-F5344CB8AC3E}">
        <p14:creationId xmlns:p14="http://schemas.microsoft.com/office/powerpoint/2010/main" val="149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ECB60-6A45-49CF-A21B-AE82AC59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1749287"/>
            <a:ext cx="11516139" cy="429370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B050"/>
                </a:solidFill>
                <a:effectLst/>
              </a:rPr>
              <a:t>Par Virement </a:t>
            </a:r>
            <a:r>
              <a:rPr lang="fr-FR" dirty="0">
                <a:effectLst/>
              </a:rPr>
              <a:t>: </a:t>
            </a:r>
            <a:r>
              <a:rPr lang="fr-FR" sz="3200" dirty="0">
                <a:effectLst/>
              </a:rPr>
              <a:t>CCM DE LA PLAINE DES VOSGES</a:t>
            </a:r>
            <a:r>
              <a:rPr lang="fr-FR" dirty="0">
                <a:effectLst/>
              </a:rPr>
              <a:t>    IBAN : FR76 1027 8064 0100 0202 7040 120   BIC CMCIFR2A</a:t>
            </a:r>
            <a:endParaRPr lang="fr-FR" sz="4800" dirty="0">
              <a:solidFill>
                <a:srgbClr val="00B0F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F34D2B-7BCC-4B7F-A891-CE8198B7093F}"/>
              </a:ext>
            </a:extLst>
          </p:cNvPr>
          <p:cNvSpPr txBox="1"/>
          <p:nvPr/>
        </p:nvSpPr>
        <p:spPr>
          <a:xfrm>
            <a:off x="609599" y="2160105"/>
            <a:ext cx="311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Soit : </a:t>
            </a:r>
          </a:p>
        </p:txBody>
      </p:sp>
    </p:spTree>
    <p:extLst>
      <p:ext uri="{BB962C8B-B14F-4D97-AF65-F5344CB8AC3E}">
        <p14:creationId xmlns:p14="http://schemas.microsoft.com/office/powerpoint/2010/main" val="18135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ECB60-6A45-49CF-A21B-AE82AC59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1749287"/>
            <a:ext cx="11516139" cy="4293704"/>
          </a:xfrm>
        </p:spPr>
        <p:txBody>
          <a:bodyPr>
            <a:normAutofit/>
          </a:bodyPr>
          <a:lstStyle/>
          <a:p>
            <a:pPr algn="l"/>
            <a:r>
              <a:rPr lang="fr-FR" sz="4000" dirty="0">
                <a:solidFill>
                  <a:srgbClr val="00B050"/>
                </a:solidFill>
                <a:effectLst/>
              </a:rPr>
              <a:t>Par PayPal :</a:t>
            </a:r>
            <a:br>
              <a:rPr lang="fr-FR" sz="4000" dirty="0">
                <a:solidFill>
                  <a:srgbClr val="00B050"/>
                </a:solidFill>
                <a:effectLst/>
              </a:rPr>
            </a:br>
            <a:r>
              <a:rPr lang="fr-FR" sz="4000" dirty="0">
                <a:solidFill>
                  <a:srgbClr val="00B050"/>
                </a:solidFill>
                <a:effectLst/>
              </a:rPr>
              <a:t>www.paypal.ME/Masjidattawba </a:t>
            </a:r>
            <a:endParaRPr lang="fr-FR" sz="6000" dirty="0">
              <a:solidFill>
                <a:srgbClr val="00B0F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F34D2B-7BCC-4B7F-A891-CE8198B7093F}"/>
              </a:ext>
            </a:extLst>
          </p:cNvPr>
          <p:cNvSpPr txBox="1"/>
          <p:nvPr/>
        </p:nvSpPr>
        <p:spPr>
          <a:xfrm>
            <a:off x="609599" y="2160105"/>
            <a:ext cx="311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Soit : </a:t>
            </a:r>
          </a:p>
        </p:txBody>
      </p:sp>
    </p:spTree>
    <p:extLst>
      <p:ext uri="{BB962C8B-B14F-4D97-AF65-F5344CB8AC3E}">
        <p14:creationId xmlns:p14="http://schemas.microsoft.com/office/powerpoint/2010/main" val="23428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ECB60-6A45-49CF-A21B-AE82AC59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1749287"/>
            <a:ext cx="11516139" cy="4293704"/>
          </a:xfrm>
        </p:spPr>
        <p:txBody>
          <a:bodyPr>
            <a:normAutofit/>
          </a:bodyPr>
          <a:lstStyle/>
          <a:p>
            <a:pPr algn="l"/>
            <a:r>
              <a:rPr lang="fr-FR" sz="4000" dirty="0">
                <a:solidFill>
                  <a:srgbClr val="00B050"/>
                </a:solidFill>
                <a:effectLst/>
              </a:rPr>
              <a:t>DIRECTEMENT DANS VOTRE MOSQUEE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F34D2B-7BCC-4B7F-A891-CE8198B7093F}"/>
              </a:ext>
            </a:extLst>
          </p:cNvPr>
          <p:cNvSpPr txBox="1"/>
          <p:nvPr/>
        </p:nvSpPr>
        <p:spPr>
          <a:xfrm>
            <a:off x="410817" y="2425148"/>
            <a:ext cx="311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Soit : </a:t>
            </a:r>
          </a:p>
        </p:txBody>
      </p:sp>
    </p:spTree>
    <p:extLst>
      <p:ext uri="{BB962C8B-B14F-4D97-AF65-F5344CB8AC3E}">
        <p14:creationId xmlns:p14="http://schemas.microsoft.com/office/powerpoint/2010/main" val="37561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A99FA8B-DCBE-47E8-969E-F1F287693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" y="-1806"/>
            <a:ext cx="12188792" cy="6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30A4655-94F0-4670-9F22-20FBDDC36209}"/>
              </a:ext>
            </a:extLst>
          </p:cNvPr>
          <p:cNvSpPr txBox="1"/>
          <p:nvPr/>
        </p:nvSpPr>
        <p:spPr>
          <a:xfrm>
            <a:off x="1676400" y="1197620"/>
            <a:ext cx="88392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/>
              <a:t>Vos dons vous ouvrent droit à une réduction d'</a:t>
            </a:r>
            <a:r>
              <a:rPr lang="fr-FR" sz="4400" dirty="0" err="1"/>
              <a:t>impôt</a:t>
            </a:r>
            <a:r>
              <a:rPr lang="fr-FR" sz="4400" dirty="0"/>
              <a:t> de 66%, </a:t>
            </a:r>
            <a:r>
              <a:rPr lang="fr-FR" sz="4400" i="1" u="sng" dirty="0"/>
              <a:t>par ex: </a:t>
            </a:r>
          </a:p>
          <a:p>
            <a:pPr algn="ctr"/>
            <a:r>
              <a:rPr lang="fr-FR" sz="4400" dirty="0"/>
              <a:t>pour 100€ de dons vous pouvez déduire 66€ de vos impôts.</a:t>
            </a:r>
          </a:p>
          <a:p>
            <a:pPr algn="ctr"/>
            <a:endParaRPr lang="fr-FR" sz="4400" dirty="0"/>
          </a:p>
          <a:p>
            <a:pPr algn="ctr"/>
            <a:r>
              <a:rPr lang="fr-FR" sz="2000" b="1" i="0" u="sng" dirty="0">
                <a:solidFill>
                  <a:schemeClr val="tx1">
                    <a:lumMod val="50000"/>
                  </a:schemeClr>
                </a:solidFill>
                <a:effectLst/>
                <a:latin typeface="PT Sans"/>
              </a:rPr>
              <a:t>Pour recevoir votre reçu fiscale, merci de nous faire la demande !  </a:t>
            </a:r>
            <a:endParaRPr lang="fr-FR" sz="2000" u="sng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B53885-C659-4ED7-AD19-E03A2E55E15F}"/>
              </a:ext>
            </a:extLst>
          </p:cNvPr>
          <p:cNvSpPr txBox="1"/>
          <p:nvPr/>
        </p:nvSpPr>
        <p:spPr>
          <a:xfrm>
            <a:off x="828261" y="940904"/>
            <a:ext cx="105354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200" dirty="0">
                <a:solidFill>
                  <a:srgbClr val="FF0000"/>
                </a:solidFill>
              </a:rPr>
              <a:t>Nous comptons sur votre générosité pour </a:t>
            </a:r>
            <a:r>
              <a:rPr lang="fr-FR" sz="7200" u="sng" dirty="0">
                <a:solidFill>
                  <a:srgbClr val="FF0000"/>
                </a:solidFill>
              </a:rPr>
              <a:t>atteindre ensemble cette objectif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B53885-C659-4ED7-AD19-E03A2E55E15F}"/>
              </a:ext>
            </a:extLst>
          </p:cNvPr>
          <p:cNvSpPr txBox="1"/>
          <p:nvPr/>
        </p:nvSpPr>
        <p:spPr>
          <a:xfrm>
            <a:off x="828261" y="1720840"/>
            <a:ext cx="105354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0" i="0" dirty="0">
                <a:effectLst/>
                <a:latin typeface="Open Sans"/>
              </a:rPr>
              <a:t>si vous n’êtes pas dans la capacité de nous aider financièrement, n’hésitez pas à partager ce contenu, et nous faire des </a:t>
            </a:r>
            <a:r>
              <a:rPr lang="fr-FR" sz="5400" b="0" i="0" dirty="0" err="1">
                <a:effectLst/>
                <a:latin typeface="Open Sans"/>
              </a:rPr>
              <a:t>dou</a:t>
            </a:r>
            <a:r>
              <a:rPr lang="fr-FR" sz="5400" b="0" i="0" dirty="0">
                <a:effectLst/>
                <a:latin typeface="Open Sans"/>
              </a:rPr>
              <a:t> 'as 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239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C2B4F43-5BE5-47CD-BEB8-11D20DC1736F}"/>
              </a:ext>
            </a:extLst>
          </p:cNvPr>
          <p:cNvSpPr txBox="1"/>
          <p:nvPr/>
        </p:nvSpPr>
        <p:spPr>
          <a:xfrm>
            <a:off x="1740854" y="674400"/>
            <a:ext cx="871029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800" b="1" i="0" u="none" strike="noStrike" dirty="0">
                <a:solidFill>
                  <a:srgbClr val="00B050"/>
                </a:solidFill>
                <a:effectLst/>
                <a:latin typeface="Rockwell" panose="02060603020205020403" pitchFamily="18" charset="0"/>
              </a:rPr>
              <a:t>NOUS COMPTONS SUR VOTRE SOUTIEN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40371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30C64D4-53AA-4262-A20A-5092C31814A9}"/>
              </a:ext>
            </a:extLst>
          </p:cNvPr>
          <p:cNvSpPr txBox="1"/>
          <p:nvPr/>
        </p:nvSpPr>
        <p:spPr>
          <a:xfrm>
            <a:off x="788504" y="1182231"/>
            <a:ext cx="1061499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fr-FR" sz="4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Nous demandons à ALLAH, le Très Haut,                 le Miséricordieux, d'agréer nos efforts et vos</a:t>
            </a:r>
            <a:endParaRPr lang="fr-FR" sz="4000" b="0" dirty="0">
              <a:effectLst/>
            </a:endParaRPr>
          </a:p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fr-FR" sz="4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dons, de parfaire notre intention et de nous accompagner tout au long de cette mission.</a:t>
            </a:r>
            <a:endParaRPr lang="fr-FR" sz="4000" b="0" dirty="0">
              <a:effectLst/>
            </a:endParaRPr>
          </a:p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fr-FR" sz="4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Amine</a:t>
            </a:r>
            <a:endParaRPr lang="fr-FR" sz="4000" b="0" dirty="0">
              <a:effectLst/>
            </a:endParaRP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8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B53885-C659-4ED7-AD19-E03A2E55E15F}"/>
              </a:ext>
            </a:extLst>
          </p:cNvPr>
          <p:cNvSpPr txBox="1"/>
          <p:nvPr/>
        </p:nvSpPr>
        <p:spPr>
          <a:xfrm>
            <a:off x="828261" y="2664696"/>
            <a:ext cx="10535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/>
              <a:t>Barak’Allahu Fikoum !</a:t>
            </a:r>
          </a:p>
        </p:txBody>
      </p:sp>
    </p:spTree>
    <p:extLst>
      <p:ext uri="{BB962C8B-B14F-4D97-AF65-F5344CB8AC3E}">
        <p14:creationId xmlns:p14="http://schemas.microsoft.com/office/powerpoint/2010/main" val="3565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22336D0-E978-47A3-933D-A9C73729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44" y="874643"/>
            <a:ext cx="9733512" cy="3980725"/>
          </a:xfrm>
        </p:spPr>
        <p:txBody>
          <a:bodyPr>
            <a:normAutofit fontScale="90000"/>
          </a:bodyPr>
          <a:lstStyle/>
          <a:p>
            <a:r>
              <a:rPr lang="fr-FR" sz="6000" dirty="0"/>
              <a:t>Tout d’abord</a:t>
            </a:r>
            <a:r>
              <a:rPr lang="fr-FR" sz="8000" dirty="0"/>
              <a:t>        </a:t>
            </a:r>
            <a:br>
              <a:rPr lang="fr-FR" sz="8000" dirty="0"/>
            </a:br>
            <a:r>
              <a:rPr lang="fr-FR" sz="8000" dirty="0"/>
              <a:t>Pourquoi L’extension de la mosquée </a:t>
            </a:r>
          </a:p>
        </p:txBody>
      </p:sp>
    </p:spTree>
    <p:extLst>
      <p:ext uri="{BB962C8B-B14F-4D97-AF65-F5344CB8AC3E}">
        <p14:creationId xmlns:p14="http://schemas.microsoft.com/office/powerpoint/2010/main" val="6993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4" y="169718"/>
            <a:ext cx="10792691" cy="6518564"/>
          </a:xfrm>
        </p:spPr>
        <p:txBody>
          <a:bodyPr>
            <a:noAutofit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fr-FR" sz="4400" dirty="0">
                <a:solidFill>
                  <a:srgbClr val="FFFF00"/>
                </a:solidFill>
                <a:latin typeface="Comic Sans MS" panose="030F0702030302020204" pitchFamily="66" charset="0"/>
              </a:rPr>
              <a:t>Parce que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4000" dirty="0">
                <a:latin typeface="Comic Sans MS" panose="030F0702030302020204" pitchFamily="66" charset="0"/>
              </a:rPr>
              <a:t>Notre</a:t>
            </a:r>
            <a:r>
              <a:rPr lang="fr-FR" sz="48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latin typeface="Comic Sans MS" panose="030F0702030302020204" pitchFamily="66" charset="0"/>
              </a:rPr>
              <a:t>mosquée doit être attractive…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4000" dirty="0">
                <a:latin typeface="Comic Sans MS" panose="030F0702030302020204" pitchFamily="66" charset="0"/>
              </a:rPr>
              <a:t>et pour cela, il faut mettre en place des projets notamment pour les jeunes :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Parce que </a:t>
            </a:r>
            <a:r>
              <a:rPr lang="fr-FR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notre mosquée </a:t>
            </a:r>
            <a:r>
              <a:rPr lang="fr-FR" sz="4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c’est le visage et le cœur spatial de notre communauté musulmane locale.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20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0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0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8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8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800" dirty="0">
              <a:latin typeface="Comic Sans MS" panose="030F0702030302020204" pitchFamily="66" charset="0"/>
            </a:endParaRP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700" dirty="0"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4" y="509291"/>
            <a:ext cx="11463131" cy="5839418"/>
          </a:xfrm>
        </p:spPr>
        <p:txBody>
          <a:bodyPr>
            <a:normAutofit fontScale="250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fr-FR" sz="16000" dirty="0">
                <a:solidFill>
                  <a:srgbClr val="FF0000"/>
                </a:solidFill>
                <a:latin typeface="Comic Sans MS" panose="030F0702030302020204" pitchFamily="66" charset="0"/>
              </a:rPr>
              <a:t>   P</a:t>
            </a:r>
            <a:r>
              <a:rPr lang="fr-FR" sz="16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our cela :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fr-FR" sz="160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fr-FR" sz="16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Il faut qu’on y trouve </a:t>
            </a:r>
            <a:r>
              <a:rPr lang="fr-FR" sz="16000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5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9200" dirty="0">
                <a:latin typeface="Comic Sans MS" panose="030F0702030302020204" pitchFamily="66" charset="0"/>
              </a:rPr>
              <a:t> </a:t>
            </a:r>
            <a:r>
              <a:rPr lang="fr-FR" sz="16000" dirty="0">
                <a:latin typeface="Comic Sans MS" panose="030F0702030302020204" pitchFamily="66" charset="0"/>
              </a:rPr>
              <a:t>Un espace d’entraide sociale.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5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Un accueil, un suivi des nouveaux musulman, 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créer des cours d’initiation à l’islam.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5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Une bibliothèque pour la recherche et à l’acquisition du savoir.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6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741491"/>
            <a:ext cx="11281817" cy="5839418"/>
          </a:xfrm>
        </p:spPr>
        <p:txBody>
          <a:bodyPr>
            <a:normAutofit fontScale="250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endParaRPr lang="fr-FR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 Une école pour les jeunes &amp; les moins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  jeunes !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9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fr-FR" sz="16000" dirty="0">
                <a:latin typeface="Comic Sans MS" panose="030F0702030302020204" pitchFamily="66" charset="0"/>
              </a:rPr>
              <a:t>Des cours de religion , de langue 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 Des rencontres entre sœurs ,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 entre frères</a:t>
            </a:r>
          </a:p>
          <a:p>
            <a:pPr marL="0" indent="0">
              <a:buClr>
                <a:srgbClr val="0070C0"/>
              </a:buClr>
              <a:buNone/>
            </a:pPr>
            <a:endParaRPr lang="fr-FR" sz="16000" dirty="0">
              <a:latin typeface="Comic Sans MS" panose="030F0702030302020204" pitchFamily="66" charset="0"/>
            </a:endParaRP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14800" dirty="0"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63B76-5092-4528-93DE-EF807348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1" y="509291"/>
            <a:ext cx="11281817" cy="5839418"/>
          </a:xfrm>
        </p:spPr>
        <p:txBody>
          <a:bodyPr>
            <a:normAutofit fontScale="250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endParaRPr lang="fr-FR" sz="14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Une garderie pour que les parents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 puissent profiter des services sans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 soucier de leurs enfants !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4400" dirty="0">
                <a:latin typeface="Comic Sans MS" panose="030F0702030302020204" pitchFamily="66" charset="0"/>
              </a:rPr>
              <a:t>    </a:t>
            </a:r>
            <a:r>
              <a:rPr lang="fr-FR" sz="11200" u="sng" dirty="0">
                <a:latin typeface="Comic Sans MS" panose="030F0702030302020204" pitchFamily="66" charset="0"/>
              </a:rPr>
              <a:t>Exemple</a:t>
            </a:r>
            <a:r>
              <a:rPr lang="fr-FR" sz="11200" dirty="0">
                <a:latin typeface="Comic Sans MS" panose="030F0702030302020204" pitchFamily="66" charset="0"/>
              </a:rPr>
              <a:t> : lors des évènements dans la mosquée 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5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16000" dirty="0">
                <a:latin typeface="Comic Sans MS" panose="030F0702030302020204" pitchFamily="66" charset="0"/>
              </a:rPr>
              <a:t>Apporter une aide aux personnes dans le   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fr-FR" sz="16000" dirty="0">
                <a:latin typeface="Comic Sans MS" panose="030F0702030302020204" pitchFamily="66" charset="0"/>
              </a:rPr>
              <a:t>    besoin.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fr-FR" sz="16000" dirty="0">
                <a:latin typeface="Comic Sans MS" panose="030F0702030302020204" pitchFamily="66" charset="0"/>
              </a:rPr>
              <a:t>  Etc. …</a:t>
            </a:r>
          </a:p>
          <a:p>
            <a:pPr marL="457200" lvl="1" indent="0">
              <a:buClr>
                <a:srgbClr val="0070C0"/>
              </a:buClr>
              <a:buNone/>
            </a:pPr>
            <a:endParaRPr lang="fr-FR" sz="96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7200" dirty="0">
              <a:latin typeface="Comic Sans MS" panose="030F0702030302020204" pitchFamily="66" charset="0"/>
            </a:endParaRP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6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latin typeface="Comic Sans MS" panose="030F0702030302020204" pitchFamily="66" charset="0"/>
            </a:endParaRPr>
          </a:p>
          <a:p>
            <a:pPr marL="914400" lvl="2" indent="0">
              <a:buClr>
                <a:srgbClr val="0070C0"/>
              </a:buClr>
              <a:buNone/>
            </a:pPr>
            <a:r>
              <a:rPr lang="fr-FR" sz="2400" dirty="0">
                <a:latin typeface="Comic Sans MS" panose="030F0702030302020204" pitchFamily="66" charset="0"/>
              </a:rPr>
              <a:t>	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578</TotalTime>
  <Words>773</Words>
  <Application>Microsoft Office PowerPoint</Application>
  <PresentationFormat>Grand écran</PresentationFormat>
  <Paragraphs>143</Paragraphs>
  <Slides>45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5" baseType="lpstr">
      <vt:lpstr>Arial</vt:lpstr>
      <vt:lpstr>Bookman Old Style</vt:lpstr>
      <vt:lpstr>Comic Sans MS</vt:lpstr>
      <vt:lpstr>Open Sans</vt:lpstr>
      <vt:lpstr>PT Sans</vt:lpstr>
      <vt:lpstr>Rockwell</vt:lpstr>
      <vt:lpstr>Times New Roman</vt:lpstr>
      <vt:lpstr>Wingdings</vt:lpstr>
      <vt:lpstr>Wingdings 3</vt:lpstr>
      <vt:lpstr>Damask</vt:lpstr>
      <vt:lpstr>Présentation PowerPoint</vt:lpstr>
      <vt:lpstr>السلام عليكم ورحمة الله وبركاته</vt:lpstr>
      <vt:lpstr>Présentation PowerPoint</vt:lpstr>
      <vt:lpstr>Présentation PowerPoint</vt:lpstr>
      <vt:lpstr>Tout d’abord         Pourquoi L’extension de la mosquée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Voici maintenant  Les plans de                               la future extension      INCH’ALLAH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aidez votre mosquée !</vt:lpstr>
      <vt:lpstr>En adressant un chèque à l'ordre de « AMCE » AMCE, 71 route d'Outrancourt 88140 Contrexéville</vt:lpstr>
      <vt:lpstr>Par Virement : CCM DE LA PLAINE DES VOSGES    IBAN : FR76 1027 8064 0100 0202 7040 120   BIC CMCIFR2A</vt:lpstr>
      <vt:lpstr>Par PayPal : www.paypal.ME/Masjidattawba </vt:lpstr>
      <vt:lpstr>DIRECTEMENT DANS VOTRE MOSQUEE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Soufou</dc:creator>
  <cp:lastModifiedBy>Soufou</cp:lastModifiedBy>
  <cp:revision>73</cp:revision>
  <dcterms:created xsi:type="dcterms:W3CDTF">2020-01-16T20:38:21Z</dcterms:created>
  <dcterms:modified xsi:type="dcterms:W3CDTF">2020-10-19T18:03:14Z</dcterms:modified>
</cp:coreProperties>
</file>